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9" r:id="rId5"/>
    <p:sldId id="265" r:id="rId6"/>
    <p:sldId id="266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1" r:id="rId17"/>
    <p:sldId id="280" r:id="rId18"/>
    <p:sldId id="279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EC0001"/>
    <a:srgbClr val="4A4E52"/>
    <a:srgbClr val="DC5D2A"/>
    <a:srgbClr val="AA0B19"/>
    <a:srgbClr val="81ADB5"/>
    <a:srgbClr val="E3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707" autoAdjust="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85468-EA09-47E3-8036-5BF84197CAEF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3BD5E-F603-431C-B79D-697385AE35AF}" type="datetimeFigureOut">
              <a:rPr lang="en-GB" smtClean="0"/>
              <a:t>09/02/2016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36814"/>
            <a:ext cx="11253829" cy="5626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7221" y="2212521"/>
            <a:ext cx="5798683" cy="1387249"/>
          </a:xfrm>
        </p:spPr>
        <p:txBody>
          <a:bodyPr rIns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b="1" kern="1200" dirty="0">
                <a:solidFill>
                  <a:srgbClr val="AA0B19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o-RO" dirty="0" smtClean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0557" y="3626534"/>
            <a:ext cx="5817799" cy="1655762"/>
          </a:xfrm>
        </p:spPr>
        <p:txBody>
          <a:bodyPr rIns="0">
            <a:normAutofit/>
          </a:bodyPr>
          <a:lstStyle>
            <a:lvl1pPr marL="0" indent="0" algn="r">
              <a:buNone/>
              <a:defRPr sz="3600" b="1">
                <a:solidFill>
                  <a:srgbClr val="4A4E5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256603"/>
            <a:ext cx="12192000" cy="0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610600" y="634268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endava.com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54" y="329862"/>
            <a:ext cx="2038350" cy="67627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1314489"/>
            <a:ext cx="4588329" cy="8125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131208" y="969671"/>
            <a:ext cx="3551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4A4E52"/>
                </a:solidFill>
              </a:rPr>
              <a:t>QUALITY. PRODUCTIVITY. INNOVATION.</a:t>
            </a:r>
            <a:endParaRPr lang="en-GB" sz="1600" dirty="0">
              <a:solidFill>
                <a:srgbClr val="4A4E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72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Ag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67543"/>
            <a:ext cx="9351386" cy="4675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7221" y="2212521"/>
            <a:ext cx="5798683" cy="1387249"/>
          </a:xfrm>
        </p:spPr>
        <p:txBody>
          <a:bodyPr rIns="0" anchor="b">
            <a:noAutofit/>
          </a:bodyPr>
          <a:lstStyle>
            <a:lvl1pPr algn="r">
              <a:defRPr sz="4800" b="1">
                <a:solidFill>
                  <a:srgbClr val="AA0B19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0557" y="3626534"/>
            <a:ext cx="5817799" cy="1655762"/>
          </a:xfrm>
        </p:spPr>
        <p:txBody>
          <a:bodyPr rIns="0">
            <a:normAutofit/>
          </a:bodyPr>
          <a:lstStyle>
            <a:lvl1pPr marL="0" indent="0" algn="r">
              <a:buNone/>
              <a:defRPr sz="3800" b="1">
                <a:solidFill>
                  <a:srgbClr val="4A4E5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54" y="329862"/>
            <a:ext cx="2038350" cy="6762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256603"/>
            <a:ext cx="12192000" cy="0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0600" y="634268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endava.com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1314489"/>
            <a:ext cx="4588329" cy="8125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131208" y="969671"/>
            <a:ext cx="3551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4A4E52"/>
                </a:solidFill>
              </a:rPr>
              <a:t>QUALITY. PRODUCTIVITY. INNOVATION.</a:t>
            </a:r>
            <a:endParaRPr lang="en-GB" sz="1600" dirty="0">
              <a:solidFill>
                <a:srgbClr val="4A4E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55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Qu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756"/>
            <a:ext cx="10847694" cy="54238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7221" y="2212521"/>
            <a:ext cx="5798683" cy="1387249"/>
          </a:xfrm>
        </p:spPr>
        <p:txBody>
          <a:bodyPr rIns="0" anchor="b">
            <a:noAutofit/>
          </a:bodyPr>
          <a:lstStyle>
            <a:lvl1pPr algn="r">
              <a:defRPr sz="4800" b="1">
                <a:solidFill>
                  <a:srgbClr val="AA0B19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0557" y="3626534"/>
            <a:ext cx="5817799" cy="1655762"/>
          </a:xfrm>
        </p:spPr>
        <p:txBody>
          <a:bodyPr rIns="0">
            <a:normAutofit/>
          </a:bodyPr>
          <a:lstStyle>
            <a:lvl1pPr marL="0" indent="0" algn="r">
              <a:buNone/>
              <a:defRPr sz="3800" b="1">
                <a:solidFill>
                  <a:srgbClr val="4A4E5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54" y="329862"/>
            <a:ext cx="2038350" cy="6762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6256603"/>
            <a:ext cx="12192000" cy="0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0600" y="634268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endava.com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1314489"/>
            <a:ext cx="4588329" cy="8125"/>
          </a:xfrm>
          <a:prstGeom prst="line">
            <a:avLst/>
          </a:prstGeom>
          <a:ln>
            <a:solidFill>
              <a:srgbClr val="4A4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131208" y="969671"/>
            <a:ext cx="3551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4A4E52"/>
                </a:solidFill>
              </a:rPr>
              <a:t>QUALITY. PRODUCTIVITY. INNOVATION.</a:t>
            </a:r>
            <a:endParaRPr lang="en-GB" sz="1600" dirty="0">
              <a:solidFill>
                <a:srgbClr val="4A4E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3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008" y="1495425"/>
            <a:ext cx="4710548" cy="1158010"/>
          </a:xfrm>
        </p:spPr>
        <p:txBody>
          <a:bodyPr anchor="b">
            <a:noAutofit/>
          </a:bodyPr>
          <a:lstStyle>
            <a:lvl1pPr algn="r">
              <a:defRPr sz="3800" b="1">
                <a:solidFill>
                  <a:srgbClr val="AA0B19"/>
                </a:solidFill>
                <a:latin typeface="+mn-lt"/>
              </a:defRPr>
            </a:lvl1pPr>
          </a:lstStyle>
          <a:p>
            <a:r>
              <a:rPr lang="en-US" dirty="0" smtClean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008" y="2653435"/>
            <a:ext cx="4716449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rgbClr val="4A4E5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Presentation subtitle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589155" y="1495425"/>
            <a:ext cx="5764644" cy="4230689"/>
          </a:xfrm>
        </p:spPr>
        <p:txBody>
          <a:bodyPr/>
          <a:lstStyle>
            <a:lvl1pPr marL="457200" indent="-457200">
              <a:buClr>
                <a:srgbClr val="81ADB5"/>
              </a:buClr>
              <a:buFont typeface="Symbol" panose="05050102010706020507" pitchFamily="18" charset="2"/>
              <a:buChar char=""/>
              <a:defRPr sz="2600" b="1" baseline="0">
                <a:solidFill>
                  <a:srgbClr val="4A4E52"/>
                </a:solidFill>
              </a:defRPr>
            </a:lvl1pPr>
            <a:lvl2pPr marL="0" indent="0" algn="l">
              <a:buNone/>
              <a:defRPr sz="2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30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2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Section name</a:t>
            </a:r>
          </a:p>
          <a:p>
            <a:pPr lvl="1"/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78" y="268590"/>
            <a:ext cx="1217621" cy="4039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61" y="3674029"/>
            <a:ext cx="3137694" cy="318397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38200" y="6382239"/>
            <a:ext cx="337457" cy="467827"/>
          </a:xfrm>
          <a:prstGeom prst="rect">
            <a:avLst/>
          </a:prstGeom>
          <a:solidFill>
            <a:srgbClr val="DC5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2441" y="6342681"/>
            <a:ext cx="3721359" cy="365125"/>
          </a:xfrm>
        </p:spPr>
        <p:txBody>
          <a:bodyPr lIns="0" tIns="0" rIns="0" bIns="0"/>
          <a:lstStyle>
            <a:lvl1pPr>
              <a:defRPr sz="1400" b="0">
                <a:solidFill>
                  <a:srgbClr val="4A4E52"/>
                </a:solidFill>
              </a:defRPr>
            </a:lvl1pPr>
          </a:lstStyle>
          <a:p>
            <a:r>
              <a:rPr lang="en-GB" dirty="0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781920" y="6400029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28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38200" y="6382239"/>
            <a:ext cx="337457" cy="467827"/>
          </a:xfrm>
          <a:prstGeom prst="rect">
            <a:avLst/>
          </a:prstGeom>
          <a:solidFill>
            <a:srgbClr val="DC5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0305" y="233266"/>
            <a:ext cx="8513310" cy="1091681"/>
          </a:xfrm>
        </p:spPr>
        <p:txBody>
          <a:bodyPr lIns="0" anchor="t" anchorCtr="0">
            <a:normAutofit/>
          </a:bodyPr>
          <a:lstStyle>
            <a:lvl1pPr>
              <a:defRPr sz="3600" b="1">
                <a:solidFill>
                  <a:srgbClr val="4A4E52"/>
                </a:solidFill>
                <a:latin typeface="+mn-lt"/>
              </a:defRPr>
            </a:lvl1pPr>
          </a:lstStyle>
          <a:p>
            <a:r>
              <a:rPr lang="en-US" dirty="0" smtClean="0"/>
              <a:t>Slide Title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2441" y="6342681"/>
            <a:ext cx="3721359" cy="365125"/>
          </a:xfrm>
        </p:spPr>
        <p:txBody>
          <a:bodyPr lIns="0" tIns="0" rIns="0" bIns="0"/>
          <a:lstStyle>
            <a:lvl1pPr>
              <a:defRPr sz="1400" b="0">
                <a:solidFill>
                  <a:srgbClr val="DC5D2A"/>
                </a:solidFill>
              </a:defRPr>
            </a:lvl1pPr>
          </a:lstStyle>
          <a:p>
            <a:r>
              <a:rPr lang="en-GB" dirty="0" smtClean="0"/>
              <a:t>QUALITY. PRODUCTIVITY. INNOVATION.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10303" y="1617968"/>
            <a:ext cx="10543495" cy="4399111"/>
          </a:xfrm>
        </p:spPr>
        <p:txBody>
          <a:bodyPr lIns="0"/>
          <a:lstStyle>
            <a:lvl1pPr marL="0" indent="0">
              <a:buNone/>
              <a:defRPr sz="1600" b="1">
                <a:solidFill>
                  <a:srgbClr val="AA0B19"/>
                </a:solidFill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5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17" y="302079"/>
            <a:ext cx="1116682" cy="370488"/>
          </a:xfrm>
          <a:prstGeom prst="rect">
            <a:avLst/>
          </a:prstGeom>
        </p:spPr>
      </p:pic>
      <p:sp>
        <p:nvSpPr>
          <p:cNvPr id="8" name="TextBox 19"/>
          <p:cNvSpPr txBox="1"/>
          <p:nvPr userDrawn="1"/>
        </p:nvSpPr>
        <p:spPr>
          <a:xfrm>
            <a:off x="5876731" y="3275112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9"/>
          <p:cNvSpPr txBox="1"/>
          <p:nvPr userDrawn="1"/>
        </p:nvSpPr>
        <p:spPr>
          <a:xfrm>
            <a:off x="781920" y="6400029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2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38200" y="6382239"/>
            <a:ext cx="337457" cy="467827"/>
          </a:xfrm>
          <a:prstGeom prst="rect">
            <a:avLst/>
          </a:prstGeom>
          <a:solidFill>
            <a:srgbClr val="DC5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60655" y="1518557"/>
            <a:ext cx="5193144" cy="47107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AA0B19"/>
                </a:solidFill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834300" indent="-457200">
              <a:buClr>
                <a:srgbClr val="81ADB5"/>
              </a:buClr>
              <a:buFont typeface="Arial" panose="020B0604020202020204" pitchFamily="34" charset="0"/>
              <a:buChar char="•"/>
              <a:defRPr lang="en-US" sz="1500" kern="1200" dirty="0" smtClean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086300" indent="-342900">
              <a:buFont typeface="Calibri" panose="020F0502020204030204" pitchFamily="34" charset="0"/>
              <a:buChar char="-"/>
              <a:defRPr lang="en-US" sz="1400" kern="1200" dirty="0" smtClean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7200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9720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</a:pPr>
            <a:r>
              <a:rPr lang="en-US" dirty="0" smtClean="0"/>
              <a:t>Fourth level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10304" y="1518557"/>
            <a:ext cx="5193144" cy="4710793"/>
          </a:xfrm>
        </p:spPr>
        <p:txBody>
          <a:bodyPr lIns="0"/>
          <a:lstStyle>
            <a:lvl1pPr marL="0" indent="0">
              <a:buNone/>
              <a:defRPr sz="1600" b="1">
                <a:solidFill>
                  <a:srgbClr val="AA0B19"/>
                </a:solidFill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7200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500">
                <a:solidFill>
                  <a:srgbClr val="4A4E52"/>
                </a:solidFill>
              </a:defRPr>
            </a:lvl3pPr>
            <a:lvl4pPr marL="972000" indent="-228600">
              <a:buFont typeface="Calibri" panose="020F0502020204030204" pitchFamily="34" charset="0"/>
              <a:buChar char="-"/>
              <a:defRPr sz="1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17" y="302079"/>
            <a:ext cx="1116682" cy="370488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2441" y="6342681"/>
            <a:ext cx="3721359" cy="365125"/>
          </a:xfrm>
        </p:spPr>
        <p:txBody>
          <a:bodyPr lIns="0" tIns="0" rIns="0" bIns="0"/>
          <a:lstStyle>
            <a:lvl1pPr>
              <a:defRPr sz="1400" b="0">
                <a:solidFill>
                  <a:srgbClr val="4A4E52"/>
                </a:solidFill>
              </a:defRPr>
            </a:lvl1pPr>
          </a:lstStyle>
          <a:p>
            <a:r>
              <a:rPr lang="en-GB" dirty="0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10305" y="233266"/>
            <a:ext cx="8513310" cy="1091681"/>
          </a:xfrm>
        </p:spPr>
        <p:txBody>
          <a:bodyPr lIns="0" anchor="t" anchorCtr="0">
            <a:normAutofit/>
          </a:bodyPr>
          <a:lstStyle>
            <a:lvl1pPr>
              <a:defRPr sz="3600" b="1">
                <a:solidFill>
                  <a:srgbClr val="4A4E52"/>
                </a:solidFill>
                <a:latin typeface="+mn-lt"/>
              </a:defRPr>
            </a:lvl1pPr>
          </a:lstStyle>
          <a:p>
            <a:r>
              <a:rPr lang="en-US" dirty="0" smtClean="0"/>
              <a:t>Slide Title</a:t>
            </a:r>
            <a:endParaRPr lang="en-GB" dirty="0"/>
          </a:p>
        </p:txBody>
      </p:sp>
      <p:sp>
        <p:nvSpPr>
          <p:cNvPr id="9" name="TextBox 19"/>
          <p:cNvSpPr txBox="1"/>
          <p:nvPr userDrawn="1"/>
        </p:nvSpPr>
        <p:spPr>
          <a:xfrm>
            <a:off x="781920" y="6400029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12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_on_th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60655" y="1620348"/>
            <a:ext cx="5193144" cy="4396731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AA0B19"/>
                </a:solidFill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lang="en-US" sz="1500" kern="1200" dirty="0" smtClean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Calibri" panose="020F0502020204030204" pitchFamily="34" charset="0"/>
              <a:buChar char="-"/>
              <a:defRPr lang="en-US" sz="1400" kern="1200" dirty="0" smtClean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12573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Rectangle 12"/>
          <p:cNvSpPr/>
          <p:nvPr userDrawn="1"/>
        </p:nvSpPr>
        <p:spPr>
          <a:xfrm>
            <a:off x="838200" y="6382239"/>
            <a:ext cx="337457" cy="467827"/>
          </a:xfrm>
          <a:prstGeom prst="rect">
            <a:avLst/>
          </a:prstGeom>
          <a:solidFill>
            <a:srgbClr val="DC5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10304" y="1617968"/>
            <a:ext cx="5193144" cy="4399111"/>
          </a:xfrm>
        </p:spPr>
        <p:txBody>
          <a:bodyPr lIns="0"/>
          <a:lstStyle>
            <a:lvl1pPr marL="0" indent="0">
              <a:buNone/>
              <a:defRPr sz="1600" b="1">
                <a:solidFill>
                  <a:srgbClr val="AA0B19"/>
                </a:solidFill>
              </a:defRPr>
            </a:lvl1pPr>
            <a:lvl2pPr marL="0" indent="0" algn="l">
              <a:buNone/>
              <a:defRPr sz="24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30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2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Insert chart/ graphic here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78" y="268590"/>
            <a:ext cx="1217621" cy="403977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2441" y="6342681"/>
            <a:ext cx="3721359" cy="365125"/>
          </a:xfrm>
        </p:spPr>
        <p:txBody>
          <a:bodyPr lIns="0" tIns="0" rIns="0" bIns="0"/>
          <a:lstStyle>
            <a:lvl1pPr>
              <a:defRPr sz="1400" b="0">
                <a:solidFill>
                  <a:srgbClr val="4A4E52"/>
                </a:solidFill>
              </a:defRPr>
            </a:lvl1pPr>
          </a:lstStyle>
          <a:p>
            <a:r>
              <a:rPr lang="en-GB" dirty="0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10305" y="233266"/>
            <a:ext cx="8513310" cy="1091681"/>
          </a:xfrm>
        </p:spPr>
        <p:txBody>
          <a:bodyPr lIns="0" anchor="t" anchorCtr="0">
            <a:normAutofit/>
          </a:bodyPr>
          <a:lstStyle>
            <a:lvl1pPr>
              <a:defRPr sz="3600" b="1">
                <a:solidFill>
                  <a:srgbClr val="4A4E52"/>
                </a:solidFill>
                <a:latin typeface="+mn-lt"/>
              </a:defRPr>
            </a:lvl1pPr>
          </a:lstStyle>
          <a:p>
            <a:r>
              <a:rPr lang="en-US" dirty="0" smtClean="0"/>
              <a:t>Slide Title</a:t>
            </a:r>
            <a:endParaRPr lang="en-GB" dirty="0"/>
          </a:p>
        </p:txBody>
      </p:sp>
      <p:sp>
        <p:nvSpPr>
          <p:cNvPr id="12" name="TextBox 19"/>
          <p:cNvSpPr txBox="1"/>
          <p:nvPr userDrawn="1"/>
        </p:nvSpPr>
        <p:spPr>
          <a:xfrm>
            <a:off x="781920" y="6400029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43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baseline="0">
                <a:solidFill>
                  <a:srgbClr val="AA0B19"/>
                </a:solidFill>
              </a:defRPr>
            </a:lvl1pPr>
            <a:lvl2pPr marL="0" indent="0" algn="l">
              <a:buNone/>
              <a:defRPr sz="30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30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2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picture – full slide – from picture gallery \\rocjfs03\Public\Marketing\Pictures_for_collateral\2013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9262" y="4523014"/>
            <a:ext cx="5817971" cy="1768247"/>
          </a:xfrm>
          <a:solidFill>
            <a:schemeClr val="bg1">
              <a:alpha val="65000"/>
            </a:schemeClr>
          </a:solidFill>
        </p:spPr>
        <p:txBody>
          <a:bodyPr lIns="180000" tIns="180000" rIns="180000" bIns="180000"/>
          <a:lstStyle>
            <a:lvl1pPr marL="0" indent="0">
              <a:buNone/>
              <a:defRPr sz="3000" b="1">
                <a:solidFill>
                  <a:srgbClr val="4A4E52"/>
                </a:solidFill>
              </a:defRPr>
            </a:lvl1pPr>
            <a:lvl2pPr marL="0" indent="0" algn="l">
              <a:buNone/>
              <a:defRPr sz="3000">
                <a:solidFill>
                  <a:srgbClr val="4A4E52"/>
                </a:solidFill>
              </a:defRPr>
            </a:lvl2pPr>
            <a:lvl3pPr marL="0" indent="0">
              <a:buClr>
                <a:srgbClr val="81ADB5"/>
              </a:buClr>
              <a:buFont typeface="Arial" panose="020B0604020202020204" pitchFamily="34" charset="0"/>
              <a:buNone/>
              <a:defRPr sz="3000" b="1" baseline="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2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274320" lvl="2">
              <a:buSzPct val="175000"/>
            </a:pPr>
            <a:r>
              <a:rPr lang="en-US" dirty="0" smtClean="0"/>
              <a:t>Headline here. Remember that the audience should listen to you, not read the screen. </a:t>
            </a:r>
          </a:p>
        </p:txBody>
      </p:sp>
    </p:spTree>
    <p:extLst>
      <p:ext uri="{BB962C8B-B14F-4D97-AF65-F5344CB8AC3E}">
        <p14:creationId xmlns:p14="http://schemas.microsoft.com/office/powerpoint/2010/main" val="1887576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67644" y="2400299"/>
            <a:ext cx="2775856" cy="2426041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4A4E52"/>
                </a:solidFill>
              </a:defRPr>
            </a:lvl1pPr>
            <a:lvl2pPr marL="0" indent="0" algn="l">
              <a:buNone/>
              <a:defRPr sz="30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30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24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Insert your picture -</a:t>
            </a:r>
          </a:p>
          <a:p>
            <a:pPr lvl="0"/>
            <a:r>
              <a:rPr lang="en-US" dirty="0" smtClean="0"/>
              <a:t>preferably with background in light color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10305" y="233266"/>
            <a:ext cx="8513310" cy="1091681"/>
          </a:xfrm>
        </p:spPr>
        <p:txBody>
          <a:bodyPr lIns="0" anchor="t" anchorCtr="0">
            <a:normAutofit/>
          </a:bodyPr>
          <a:lstStyle>
            <a:lvl1pPr>
              <a:defRPr sz="3600" b="1">
                <a:solidFill>
                  <a:srgbClr val="4A4E52"/>
                </a:solidFill>
                <a:latin typeface="+mn-lt"/>
              </a:defRPr>
            </a:lvl1pPr>
          </a:lstStyle>
          <a:p>
            <a:r>
              <a:rPr lang="en-US" dirty="0" smtClean="0"/>
              <a:t>Thank you!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38200" y="6382239"/>
            <a:ext cx="337457" cy="467827"/>
          </a:xfrm>
          <a:prstGeom prst="rect">
            <a:avLst/>
          </a:prstGeom>
          <a:solidFill>
            <a:srgbClr val="DC5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78" y="268590"/>
            <a:ext cx="1217621" cy="403977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2441" y="6342681"/>
            <a:ext cx="3721359" cy="365125"/>
          </a:xfrm>
        </p:spPr>
        <p:txBody>
          <a:bodyPr lIns="0" tIns="0" rIns="0" bIns="0"/>
          <a:lstStyle>
            <a:lvl1pPr>
              <a:defRPr sz="1400" b="0">
                <a:solidFill>
                  <a:srgbClr val="4A4E52"/>
                </a:solidFill>
              </a:defRPr>
            </a:lvl1pPr>
          </a:lstStyle>
          <a:p>
            <a:r>
              <a:rPr lang="en-GB" dirty="0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781920" y="6400029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7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‹#›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4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79" r:id="rId3"/>
    <p:sldLayoutId id="2147483674" r:id="rId4"/>
    <p:sldLayoutId id="2147483671" r:id="rId5"/>
    <p:sldLayoutId id="2147483665" r:id="rId6"/>
    <p:sldLayoutId id="2147483672" r:id="rId7"/>
    <p:sldLayoutId id="2147483660" r:id="rId8"/>
    <p:sldLayoutId id="214748367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2095" y="1431471"/>
            <a:ext cx="4800601" cy="2092779"/>
          </a:xfrm>
        </p:spPr>
        <p:txBody>
          <a:bodyPr/>
          <a:lstStyle/>
          <a:p>
            <a:r>
              <a:rPr lang="en-US" dirty="0"/>
              <a:t>7 </a:t>
            </a:r>
            <a:r>
              <a:rPr lang="en-US" dirty="0" smtClean="0"/>
              <a:t>HABITS OF HIGHLY EFFECTIVE PEOPLE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40952" y="3524250"/>
            <a:ext cx="4471744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Powerful lessons in personal change</a:t>
            </a:r>
          </a:p>
          <a:p>
            <a:endParaRPr lang="en-US" b="0" i="1" dirty="0"/>
          </a:p>
          <a:p>
            <a:r>
              <a:rPr lang="en-US" b="0" i="1" dirty="0"/>
              <a:t>Stephen Covey</a:t>
            </a:r>
          </a:p>
        </p:txBody>
      </p:sp>
    </p:spTree>
    <p:extLst>
      <p:ext uri="{BB962C8B-B14F-4D97-AF65-F5344CB8AC3E}">
        <p14:creationId xmlns:p14="http://schemas.microsoft.com/office/powerpoint/2010/main" val="25828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305" y="252316"/>
            <a:ext cx="8513310" cy="1091681"/>
          </a:xfrm>
        </p:spPr>
        <p:txBody>
          <a:bodyPr/>
          <a:lstStyle/>
          <a:p>
            <a:r>
              <a:rPr lang="en-GB" dirty="0" smtClean="0"/>
              <a:t>CIRCLE OF INFLUENCE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88" y="1448031"/>
            <a:ext cx="6470624" cy="3189903"/>
          </a:xfrm>
        </p:spPr>
      </p:pic>
      <p:sp>
        <p:nvSpPr>
          <p:cNvPr id="6" name="TextBox 5"/>
          <p:cNvSpPr txBox="1"/>
          <p:nvPr/>
        </p:nvSpPr>
        <p:spPr>
          <a:xfrm>
            <a:off x="2670188" y="4741968"/>
            <a:ext cx="765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EC0001"/>
                </a:solidFill>
              </a:rPr>
              <a:t>  </a:t>
            </a:r>
            <a:r>
              <a:rPr lang="en-US" sz="3600" dirty="0" smtClean="0">
                <a:solidFill>
                  <a:srgbClr val="DA0000"/>
                </a:solidFill>
              </a:rPr>
              <a:t>Proactive Focus      Reactive Focus</a:t>
            </a:r>
            <a:endParaRPr lang="en-US" sz="3600" dirty="0">
              <a:solidFill>
                <a:srgbClr val="D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4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305" y="252316"/>
            <a:ext cx="8513310" cy="1091681"/>
          </a:xfrm>
        </p:spPr>
        <p:txBody>
          <a:bodyPr/>
          <a:lstStyle/>
          <a:p>
            <a:r>
              <a:rPr lang="en-GB" dirty="0" smtClean="0"/>
              <a:t>2. BEGIN WITH THE END IN MIND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42" y="1411288"/>
            <a:ext cx="4266315" cy="4711700"/>
          </a:xfrm>
        </p:spPr>
      </p:pic>
    </p:spTree>
    <p:extLst>
      <p:ext uri="{BB962C8B-B14F-4D97-AF65-F5344CB8AC3E}">
        <p14:creationId xmlns:p14="http://schemas.microsoft.com/office/powerpoint/2010/main" val="228768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BEGIN WITH THE END IN MIND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43" y="1197840"/>
            <a:ext cx="3295113" cy="4136418"/>
          </a:xfrm>
        </p:spPr>
      </p:pic>
    </p:spTree>
    <p:extLst>
      <p:ext uri="{BB962C8B-B14F-4D97-AF65-F5344CB8AC3E}">
        <p14:creationId xmlns:p14="http://schemas.microsoft.com/office/powerpoint/2010/main" val="2178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305" y="252316"/>
            <a:ext cx="8513310" cy="1091681"/>
          </a:xfrm>
        </p:spPr>
        <p:txBody>
          <a:bodyPr/>
          <a:lstStyle/>
          <a:p>
            <a:r>
              <a:rPr lang="en-GB" dirty="0" smtClean="0"/>
              <a:t>3. PUT FIRST THINGS FIRST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582" y="1377329"/>
            <a:ext cx="3460835" cy="3987483"/>
          </a:xfrm>
        </p:spPr>
      </p:pic>
    </p:spTree>
    <p:extLst>
      <p:ext uri="{BB962C8B-B14F-4D97-AF65-F5344CB8AC3E}">
        <p14:creationId xmlns:p14="http://schemas.microsoft.com/office/powerpoint/2010/main" val="35463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876" y="-1114745"/>
            <a:ext cx="12839917" cy="852800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8088" y="1377607"/>
            <a:ext cx="10037288" cy="415290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None/>
              <a:defRPr sz="3000" b="1" kern="1200" baseline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2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dirty="0" smtClean="0"/>
          </a:p>
          <a:p>
            <a:pPr algn="ctr"/>
            <a:r>
              <a:rPr lang="en-US" sz="4800" dirty="0" smtClean="0"/>
              <a:t>THINGS THAT MATTER MOST SHOULD NEVER BE AT THE MERCY OF THINGS THAT MATTER LESS</a:t>
            </a:r>
            <a:endParaRPr lang="en-GB" sz="4500" b="0" dirty="0" smtClean="0"/>
          </a:p>
        </p:txBody>
      </p:sp>
    </p:spTree>
    <p:extLst>
      <p:ext uri="{BB962C8B-B14F-4D97-AF65-F5344CB8AC3E}">
        <p14:creationId xmlns:p14="http://schemas.microsoft.com/office/powerpoint/2010/main" val="389704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305" y="252316"/>
            <a:ext cx="8513310" cy="1091681"/>
          </a:xfrm>
        </p:spPr>
        <p:txBody>
          <a:bodyPr/>
          <a:lstStyle/>
          <a:p>
            <a:r>
              <a:rPr lang="en-GB" dirty="0" smtClean="0"/>
              <a:t>MANAGEMENT MATRIX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06" y="1414463"/>
            <a:ext cx="4300787" cy="41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7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305" y="252316"/>
            <a:ext cx="8513310" cy="1091681"/>
          </a:xfrm>
        </p:spPr>
        <p:txBody>
          <a:bodyPr/>
          <a:lstStyle/>
          <a:p>
            <a:r>
              <a:rPr lang="en-GB" dirty="0" smtClean="0"/>
              <a:t>BECOMING A QUADRANT II SELF-MANAGER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838200" y="1905996"/>
            <a:ext cx="10515600" cy="329699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Identifying Roles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Selecting </a:t>
            </a:r>
            <a:r>
              <a:rPr lang="en-US" sz="3600" dirty="0" smtClean="0"/>
              <a:t>Goals For Each Role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Scheduling On </a:t>
            </a:r>
            <a:r>
              <a:rPr lang="en-US" sz="3600" dirty="0"/>
              <a:t>a Week Basis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Daily Adapting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880248"/>
            <a:ext cx="18288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0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305" y="252316"/>
            <a:ext cx="8513310" cy="1091681"/>
          </a:xfrm>
        </p:spPr>
        <p:txBody>
          <a:bodyPr/>
          <a:lstStyle/>
          <a:p>
            <a:r>
              <a:rPr lang="en-GB" dirty="0" smtClean="0"/>
              <a:t>THINK WIN-WIN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14" y="1558343"/>
            <a:ext cx="4551172" cy="3754717"/>
          </a:xfrm>
        </p:spPr>
      </p:pic>
    </p:spTree>
    <p:extLst>
      <p:ext uri="{BB962C8B-B14F-4D97-AF65-F5344CB8AC3E}">
        <p14:creationId xmlns:p14="http://schemas.microsoft.com/office/powerpoint/2010/main" val="197594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563" y="-1114745"/>
            <a:ext cx="12789291" cy="852800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8088" y="1377607"/>
            <a:ext cx="10037288" cy="415290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None/>
              <a:defRPr sz="3000" b="1" kern="1200" baseline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2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/>
              <a:t>WE CAN WORK IT OUT. </a:t>
            </a:r>
            <a:br>
              <a:rPr lang="en-US" sz="4800" dirty="0" smtClean="0"/>
            </a:br>
            <a:r>
              <a:rPr lang="en-US" sz="4800" dirty="0" smtClean="0"/>
              <a:t>LIFE IS VERY SHORT, AND THERE'S NO TIME FOR FUSSING AND FIGHTING, MY FRIEND</a:t>
            </a:r>
            <a:endParaRPr lang="en-GB" sz="4500" b="0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72000" y="398824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kern="1200" baseline="0">
                <a:solidFill>
                  <a:srgbClr val="AA0B19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30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2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i="1" dirty="0" smtClean="0"/>
          </a:p>
          <a:p>
            <a:r>
              <a:rPr lang="en-US" sz="1800" b="0" i="1" dirty="0" smtClean="0"/>
              <a:t>Paul McCartney &amp; John Lennon</a:t>
            </a:r>
            <a:endParaRPr lang="en-US" sz="1800" b="0" i="1" dirty="0"/>
          </a:p>
        </p:txBody>
      </p:sp>
    </p:spTree>
    <p:extLst>
      <p:ext uri="{BB962C8B-B14F-4D97-AF65-F5344CB8AC3E}">
        <p14:creationId xmlns:p14="http://schemas.microsoft.com/office/powerpoint/2010/main" val="51743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305" y="252316"/>
            <a:ext cx="8513310" cy="109168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5. SEEK FIRST TO UNDERSTAND AND THEN TO BE 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GB" dirty="0" smtClean="0"/>
              <a:t>UNDERSTOOD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12464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299" y="1839252"/>
            <a:ext cx="5519402" cy="3664883"/>
          </a:xfrm>
        </p:spPr>
      </p:pic>
    </p:spTree>
    <p:extLst>
      <p:ext uri="{BB962C8B-B14F-4D97-AF65-F5344CB8AC3E}">
        <p14:creationId xmlns:p14="http://schemas.microsoft.com/office/powerpoint/2010/main" val="23950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041852"/>
            <a:ext cx="3842544" cy="4726329"/>
          </a:xfrm>
        </p:spPr>
      </p:pic>
    </p:spTree>
    <p:extLst>
      <p:ext uri="{BB962C8B-B14F-4D97-AF65-F5344CB8AC3E}">
        <p14:creationId xmlns:p14="http://schemas.microsoft.com/office/powerpoint/2010/main" val="8039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563" y="-447731"/>
            <a:ext cx="12789291" cy="719397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8088" y="1377607"/>
            <a:ext cx="10037288" cy="415290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None/>
              <a:defRPr sz="3000" b="1" kern="1200" baseline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2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800" dirty="0" smtClean="0"/>
          </a:p>
          <a:p>
            <a:pPr algn="ctr"/>
            <a:r>
              <a:rPr lang="en-US" sz="4800" dirty="0" smtClean="0"/>
              <a:t>WITH PEOPLE FAST IS SLOW </a:t>
            </a:r>
            <a:br>
              <a:rPr lang="en-US" sz="4800" dirty="0" smtClean="0"/>
            </a:br>
            <a:r>
              <a:rPr lang="en-US" sz="4800" dirty="0" smtClean="0"/>
              <a:t>AND SLOW IS FAST</a:t>
            </a:r>
            <a:endParaRPr lang="en-GB" sz="4500" b="0" dirty="0" smtClean="0"/>
          </a:p>
        </p:txBody>
      </p:sp>
    </p:spTree>
    <p:extLst>
      <p:ext uri="{BB962C8B-B14F-4D97-AF65-F5344CB8AC3E}">
        <p14:creationId xmlns:p14="http://schemas.microsoft.com/office/powerpoint/2010/main" val="399878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305" y="252316"/>
            <a:ext cx="8513310" cy="1091681"/>
          </a:xfrm>
        </p:spPr>
        <p:txBody>
          <a:bodyPr/>
          <a:lstStyle/>
          <a:p>
            <a:r>
              <a:rPr lang="en-GB" dirty="0" smtClean="0"/>
              <a:t>6. SYNERGY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-247650" y="1484289"/>
            <a:ext cx="6343650" cy="3296991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	“The whole is greater than</a:t>
            </a:r>
          </a:p>
          <a:p>
            <a:r>
              <a:rPr lang="en-US" sz="3600" dirty="0"/>
              <a:t>		the sum of its parts”</a:t>
            </a:r>
          </a:p>
          <a:p>
            <a:r>
              <a:rPr lang="en-US" sz="3600" dirty="0"/>
              <a:t>			</a:t>
            </a:r>
          </a:p>
          <a:p>
            <a:r>
              <a:rPr lang="en-US" sz="3600" dirty="0"/>
              <a:t>			</a:t>
            </a:r>
            <a:r>
              <a:rPr lang="en-US" sz="2800" b="0" i="1" dirty="0"/>
              <a:t>Aristotle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55" y="1518557"/>
            <a:ext cx="4584522" cy="42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0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305" y="252316"/>
            <a:ext cx="8513310" cy="1091681"/>
          </a:xfrm>
        </p:spPr>
        <p:txBody>
          <a:bodyPr/>
          <a:lstStyle/>
          <a:p>
            <a:r>
              <a:rPr lang="en-GB" dirty="0" smtClean="0"/>
              <a:t>7. SHARPEN THE SAW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89" y="1457325"/>
            <a:ext cx="4809722" cy="4710113"/>
          </a:xfrm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04849" y="1261367"/>
            <a:ext cx="10735491" cy="41455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2000" dirty="0" smtClean="0"/>
              <a:t>Exercise, Nutrition,					                       Service</a:t>
            </a:r>
            <a:r>
              <a:rPr lang="en-US" sz="2000" dirty="0"/>
              <a:t>, Empathy,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Stress management				</a:t>
            </a:r>
            <a:r>
              <a:rPr lang="en-US" sz="2000" dirty="0"/>
              <a:t> </a:t>
            </a:r>
            <a:r>
              <a:rPr lang="en-US" sz="2000" dirty="0" smtClean="0"/>
              <a:t>                                      Synergy, Intrinsic security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</a:t>
            </a:r>
          </a:p>
          <a:p>
            <a:pPr marL="0" indent="0">
              <a:buNone/>
            </a:pPr>
            <a:r>
              <a:rPr lang="en-US" sz="2000" dirty="0" smtClean="0"/>
              <a:t>       Reading, Visualization					</a:t>
            </a:r>
            <a:r>
              <a:rPr lang="en-US" sz="2000" dirty="0"/>
              <a:t> </a:t>
            </a:r>
            <a:r>
              <a:rPr lang="en-US" sz="2000" dirty="0" smtClean="0"/>
              <a:t>                        Value clarification &amp;</a:t>
            </a:r>
          </a:p>
          <a:p>
            <a:r>
              <a:rPr lang="en-US" sz="2000" dirty="0" smtClean="0"/>
              <a:t>       Writing, Planning						</a:t>
            </a:r>
            <a:r>
              <a:rPr lang="en-US" sz="2000" dirty="0"/>
              <a:t> </a:t>
            </a:r>
            <a:r>
              <a:rPr lang="en-US" sz="2000" dirty="0" smtClean="0"/>
              <a:t>        commitment, </a:t>
            </a:r>
            <a:r>
              <a:rPr lang="en-US" sz="2000" dirty="0"/>
              <a:t>Study &amp;                                     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						</a:t>
            </a:r>
            <a:r>
              <a:rPr lang="en-US" sz="2000" dirty="0"/>
              <a:t> </a:t>
            </a:r>
            <a:r>
              <a:rPr lang="en-US" sz="2000" dirty="0" smtClean="0"/>
              <a:t>        meditation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8784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305" y="252316"/>
            <a:ext cx="8513310" cy="1091681"/>
          </a:xfrm>
        </p:spPr>
        <p:txBody>
          <a:bodyPr/>
          <a:lstStyle/>
          <a:p>
            <a:r>
              <a:rPr lang="en-GB" dirty="0" smtClean="0"/>
              <a:t>7 HABITS OF HIGHLY EFFECTIVE PEOPLE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8309" y="1513114"/>
            <a:ext cx="5193144" cy="471079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Be Proactive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Begin with end in mind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Put first things first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Think win/win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Seek first to understand </a:t>
            </a:r>
          </a:p>
          <a:p>
            <a:r>
              <a:rPr lang="en-US" sz="2400" dirty="0"/>
              <a:t>	then to be understood</a:t>
            </a:r>
          </a:p>
          <a:p>
            <a:pPr marL="457200" indent="-457200">
              <a:buAutoNum type="arabicPeriod" startAt="6"/>
            </a:pPr>
            <a:r>
              <a:rPr lang="en-US" sz="2400" dirty="0"/>
              <a:t>Synergy</a:t>
            </a:r>
          </a:p>
          <a:p>
            <a:pPr marL="457200" indent="-457200">
              <a:buAutoNum type="arabicPeriod" startAt="6"/>
            </a:pPr>
            <a:r>
              <a:rPr lang="en-US" sz="2400" dirty="0"/>
              <a:t>Sharpen the saw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60" y="1528732"/>
            <a:ext cx="3195639" cy="3195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47677" y="4724371"/>
            <a:ext cx="256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STEVEN COVEY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24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2367644" y="2400299"/>
            <a:ext cx="2775856" cy="2426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810305" y="233266"/>
            <a:ext cx="8513310" cy="1091681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791198" y="2315142"/>
            <a:ext cx="5193144" cy="101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2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22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Name Surname</a:t>
            </a:r>
          </a:p>
          <a:p>
            <a:pPr lvl="1"/>
            <a:r>
              <a:rPr lang="en-US" dirty="0" smtClean="0"/>
              <a:t>Job Title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234542" y="3653907"/>
            <a:ext cx="4749799" cy="1426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2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22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/>
              <a:t>name.surname@endava.com</a:t>
            </a:r>
          </a:p>
          <a:p>
            <a:pPr lvl="1"/>
            <a:r>
              <a:rPr lang="en-US" sz="2400" dirty="0" smtClean="0"/>
              <a:t>+xx xxx </a:t>
            </a:r>
            <a:r>
              <a:rPr lang="en-US" sz="2400" dirty="0" err="1" smtClean="0"/>
              <a:t>xxx</a:t>
            </a:r>
            <a:r>
              <a:rPr lang="en-US" sz="2400" dirty="0" smtClean="0"/>
              <a:t> </a:t>
            </a:r>
            <a:r>
              <a:rPr lang="en-US" sz="2400" dirty="0" err="1" smtClean="0"/>
              <a:t>xxx</a:t>
            </a:r>
            <a:endParaRPr lang="en-US" sz="2400" dirty="0" smtClean="0"/>
          </a:p>
          <a:p>
            <a:pPr lvl="1"/>
            <a:r>
              <a:rPr lang="en-US" sz="2400" dirty="0" err="1" smtClean="0"/>
              <a:t>en_nsurname</a:t>
            </a:r>
            <a:endParaRPr lang="en-US" sz="2400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633" y="4102007"/>
            <a:ext cx="323850" cy="323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633" y="3689329"/>
            <a:ext cx="323850" cy="323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633" y="4502490"/>
            <a:ext cx="3238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dirty="0"/>
              <a:t>Be Proactive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/>
              <a:t>Begin with end in mind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/>
              <a:t>Put first things first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/>
              <a:t>Think win/win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/>
              <a:t>Seek first to understand </a:t>
            </a:r>
          </a:p>
          <a:p>
            <a:r>
              <a:rPr lang="en-US" sz="2400" b="0" dirty="0" smtClean="0"/>
              <a:t>       then </a:t>
            </a:r>
            <a:r>
              <a:rPr lang="en-US" sz="2400" b="0" dirty="0"/>
              <a:t>to be understood</a:t>
            </a:r>
          </a:p>
          <a:p>
            <a:pPr marL="457200" indent="-457200">
              <a:buAutoNum type="arabicPeriod" startAt="6"/>
            </a:pPr>
            <a:r>
              <a:rPr lang="en-US" sz="2400" b="0" dirty="0"/>
              <a:t>Synergy</a:t>
            </a:r>
          </a:p>
          <a:p>
            <a:pPr marL="457200" indent="-457200">
              <a:buAutoNum type="arabicPeriod" startAt="6"/>
            </a:pPr>
            <a:r>
              <a:rPr lang="en-US" sz="2400" b="0" dirty="0"/>
              <a:t>Sharpen the saw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49" y="1324947"/>
            <a:ext cx="4525751" cy="4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0305" y="252316"/>
            <a:ext cx="8513310" cy="1091681"/>
          </a:xfrm>
        </p:spPr>
        <p:txBody>
          <a:bodyPr/>
          <a:lstStyle/>
          <a:p>
            <a:r>
              <a:rPr lang="en-GB" dirty="0" smtClean="0"/>
              <a:t>MATURITY CONTINUUM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448031"/>
            <a:ext cx="4743450" cy="4400550"/>
          </a:xfrm>
        </p:spPr>
      </p:pic>
    </p:spTree>
    <p:extLst>
      <p:ext uri="{BB962C8B-B14F-4D97-AF65-F5344CB8AC3E}">
        <p14:creationId xmlns:p14="http://schemas.microsoft.com/office/powerpoint/2010/main" val="15027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I’m in charge of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I take initiative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I do the right thing </a:t>
            </a:r>
          </a:p>
          <a:p>
            <a:r>
              <a:rPr lang="en-US" sz="2100" dirty="0"/>
              <a:t>	without being asked </a:t>
            </a:r>
          </a:p>
          <a:p>
            <a:r>
              <a:rPr lang="en-US" sz="2100" dirty="0"/>
              <a:t>	even when no one is looking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I choose my actions</a:t>
            </a:r>
          </a:p>
          <a:p>
            <a:r>
              <a:rPr lang="en-US" sz="2100" dirty="0"/>
              <a:t>	attitudes &amp; moods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I don’t blame others </a:t>
            </a:r>
          </a:p>
          <a:p>
            <a:r>
              <a:rPr lang="en-US" sz="2100" dirty="0"/>
              <a:t>	for my wrong actions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BE PROACTIVE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77" y="1613807"/>
            <a:ext cx="5004514" cy="28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5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077356" y="1357916"/>
            <a:ext cx="10037288" cy="4152900"/>
          </a:xfrm>
        </p:spPr>
        <p:txBody>
          <a:bodyPr>
            <a:normAutofit/>
          </a:bodyPr>
          <a:lstStyle/>
          <a:p>
            <a:pPr algn="ctr"/>
            <a:endParaRPr lang="en-US" sz="4500" dirty="0" smtClean="0"/>
          </a:p>
          <a:p>
            <a:pPr algn="ctr"/>
            <a:r>
              <a:rPr lang="en-US" sz="4500" dirty="0" smtClean="0"/>
              <a:t>THE BEST WAY TO PREDICT YOUR FUTURE IS TO CREATE IT</a:t>
            </a:r>
            <a:endParaRPr lang="en-GB" sz="4500" dirty="0" smtClean="0"/>
          </a:p>
        </p:txBody>
      </p:sp>
    </p:spTree>
    <p:extLst>
      <p:ext uri="{BB962C8B-B14F-4D97-AF65-F5344CB8AC3E}">
        <p14:creationId xmlns:p14="http://schemas.microsoft.com/office/powerpoint/2010/main" val="261373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52500" y="2114550"/>
            <a:ext cx="3790950" cy="2266950"/>
          </a:xfrm>
          <a:prstGeom prst="rect">
            <a:avLst/>
          </a:prstGeom>
          <a:ln w="28575">
            <a:solidFill>
              <a:schemeClr val="accent2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smtClean="0"/>
              <a:t>Stimulus</a:t>
            </a:r>
            <a:endParaRPr lang="en-US" sz="5400" b="1" dirty="0"/>
          </a:p>
        </p:txBody>
      </p:sp>
      <p:sp>
        <p:nvSpPr>
          <p:cNvPr id="8" name="Right Arrow 7"/>
          <p:cNvSpPr/>
          <p:nvPr/>
        </p:nvSpPr>
        <p:spPr>
          <a:xfrm>
            <a:off x="5240769" y="2114550"/>
            <a:ext cx="1693431" cy="1105187"/>
          </a:xfrm>
          <a:prstGeom prst="rightArrow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240768" y="3276313"/>
            <a:ext cx="1693431" cy="1105187"/>
          </a:xfrm>
          <a:prstGeom prst="rightArrow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31517" y="2142838"/>
            <a:ext cx="3790950" cy="2266950"/>
          </a:xfrm>
          <a:prstGeom prst="rect">
            <a:avLst/>
          </a:prstGeom>
          <a:ln w="28575">
            <a:solidFill>
              <a:schemeClr val="accent2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smtClean="0"/>
              <a:t>Response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80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DC5D2A"/>
                </a:solidFill>
              </a:rPr>
              <a:t>QUALITY. PRODUCTIVITY. INNOVATION.</a:t>
            </a:r>
            <a:endParaRPr lang="en-GB" dirty="0">
              <a:solidFill>
                <a:srgbClr val="DC5D2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8309" y="827314"/>
            <a:ext cx="1095538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663505" y="1266828"/>
            <a:ext cx="10763387" cy="47107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1127" y="1515059"/>
            <a:ext cx="2787680" cy="1513890"/>
          </a:xfrm>
          <a:prstGeom prst="rect">
            <a:avLst/>
          </a:prstGeom>
          <a:ln w="28575">
            <a:solidFill>
              <a:schemeClr val="accent2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Stimulus</a:t>
            </a:r>
            <a:endParaRPr lang="en-US" sz="4400" b="1" dirty="0"/>
          </a:p>
        </p:txBody>
      </p:sp>
      <p:sp>
        <p:nvSpPr>
          <p:cNvPr id="14" name="Right Arrow 13"/>
          <p:cNvSpPr/>
          <p:nvPr/>
        </p:nvSpPr>
        <p:spPr>
          <a:xfrm>
            <a:off x="3645381" y="1557488"/>
            <a:ext cx="912380" cy="595448"/>
          </a:xfrm>
          <a:prstGeom prst="rightArrow">
            <a:avLst/>
          </a:prstGeom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645380" y="2433501"/>
            <a:ext cx="912380" cy="595448"/>
          </a:xfrm>
          <a:prstGeom prst="rightArrow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31699" y="1557489"/>
            <a:ext cx="2787680" cy="1513890"/>
          </a:xfrm>
          <a:prstGeom prst="rect">
            <a:avLst/>
          </a:prstGeom>
          <a:ln w="28575">
            <a:solidFill>
              <a:schemeClr val="accent2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Response</a:t>
            </a:r>
            <a:endParaRPr lang="en-US" sz="4400" b="1" dirty="0"/>
          </a:p>
        </p:txBody>
      </p:sp>
      <p:sp>
        <p:nvSpPr>
          <p:cNvPr id="17" name="Right Arrow 16"/>
          <p:cNvSpPr/>
          <p:nvPr/>
        </p:nvSpPr>
        <p:spPr>
          <a:xfrm>
            <a:off x="7652744" y="1599918"/>
            <a:ext cx="912380" cy="595448"/>
          </a:xfrm>
          <a:prstGeom prst="rightArrow">
            <a:avLst/>
          </a:prstGeom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7652743" y="2475931"/>
            <a:ext cx="912380" cy="595448"/>
          </a:xfrm>
          <a:prstGeom prst="rightArrow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11412" y="1515058"/>
            <a:ext cx="2787680" cy="1513890"/>
          </a:xfrm>
          <a:prstGeom prst="rect">
            <a:avLst/>
          </a:prstGeom>
          <a:ln w="28575">
            <a:solidFill>
              <a:schemeClr val="accent2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Freedom to Choose</a:t>
            </a:r>
            <a:endParaRPr lang="en-US" sz="4400" b="1" dirty="0"/>
          </a:p>
        </p:txBody>
      </p:sp>
      <p:cxnSp>
        <p:nvCxnSpPr>
          <p:cNvPr id="9" name="Straight Connector 8"/>
          <p:cNvCxnSpPr>
            <a:stCxn id="19" idx="2"/>
          </p:cNvCxnSpPr>
          <p:nvPr/>
        </p:nvCxnSpPr>
        <p:spPr>
          <a:xfrm flipH="1">
            <a:off x="3478805" y="3028948"/>
            <a:ext cx="2626447" cy="137145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9" idx="2"/>
          </p:cNvCxnSpPr>
          <p:nvPr/>
        </p:nvCxnSpPr>
        <p:spPr>
          <a:xfrm>
            <a:off x="6105252" y="3028948"/>
            <a:ext cx="2613522" cy="137145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" idx="2"/>
          </p:cNvCxnSpPr>
          <p:nvPr/>
        </p:nvCxnSpPr>
        <p:spPr>
          <a:xfrm flipH="1">
            <a:off x="4557760" y="3028948"/>
            <a:ext cx="1547492" cy="226695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</p:cNvCxnSpPr>
          <p:nvPr/>
        </p:nvCxnSpPr>
        <p:spPr>
          <a:xfrm>
            <a:off x="6105252" y="3028948"/>
            <a:ext cx="1533595" cy="22669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24134" y="3916368"/>
            <a:ext cx="22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Self </a:t>
            </a:r>
            <a:br>
              <a:rPr lang="en-US" sz="3600" b="1" dirty="0" smtClean="0"/>
            </a:br>
            <a:r>
              <a:rPr lang="en-US" sz="3600" b="1" dirty="0" smtClean="0"/>
              <a:t>Awareness</a:t>
            </a:r>
            <a:endParaRPr lang="en-US" sz="3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308828" y="5313595"/>
            <a:ext cx="273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Imagination</a:t>
            </a:r>
            <a:endParaRPr lang="en-US" sz="3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587245" y="5313594"/>
            <a:ext cx="273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Conscience</a:t>
            </a:r>
            <a:endParaRPr lang="en-US" sz="3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308902" y="3877676"/>
            <a:ext cx="3398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Independent Will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25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876" y="-1389368"/>
            <a:ext cx="12839917" cy="907725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8088" y="1377607"/>
            <a:ext cx="10037288" cy="415290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None/>
              <a:defRPr sz="3000" b="1" kern="1200" baseline="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2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dirty="0" smtClean="0"/>
          </a:p>
          <a:p>
            <a:pPr algn="ctr"/>
            <a:r>
              <a:rPr lang="en-US" sz="4800" b="0" dirty="0" smtClean="0"/>
              <a:t>DON’T LET THE THINGS WE CAN DO NOTHING ABOUT IT INTERFERE WITH THE THINGS WE CAN MAKE A BIG DEAL ABOUT</a:t>
            </a:r>
            <a:endParaRPr lang="en-GB" sz="4500" b="0" dirty="0" smtClean="0"/>
          </a:p>
        </p:txBody>
      </p:sp>
    </p:spTree>
    <p:extLst>
      <p:ext uri="{BB962C8B-B14F-4D97-AF65-F5344CB8AC3E}">
        <p14:creationId xmlns:p14="http://schemas.microsoft.com/office/powerpoint/2010/main" val="33592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ndava">
      <a:dk1>
        <a:srgbClr val="4A4E52"/>
      </a:dk1>
      <a:lt1>
        <a:sysClr val="window" lastClr="FFFFFF"/>
      </a:lt1>
      <a:dk2>
        <a:srgbClr val="BDBEC0"/>
      </a:dk2>
      <a:lt2>
        <a:srgbClr val="FFFFFF"/>
      </a:lt2>
      <a:accent1>
        <a:srgbClr val="81ADB5"/>
      </a:accent1>
      <a:accent2>
        <a:srgbClr val="DC5C2B"/>
      </a:accent2>
      <a:accent3>
        <a:srgbClr val="0092DD"/>
      </a:accent3>
      <a:accent4>
        <a:srgbClr val="BDBEC0"/>
      </a:accent4>
      <a:accent5>
        <a:srgbClr val="4A4E52"/>
      </a:accent5>
      <a:accent6>
        <a:srgbClr val="81ADB5"/>
      </a:accent6>
      <a:hlink>
        <a:srgbClr val="AA0B19"/>
      </a:hlink>
      <a:folHlink>
        <a:srgbClr val="BDBE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585ED32-62CE-4AD4-87BE-A71A2BB0EC02}" vid="{2575A82E-634F-4F3D-AA2B-6724E57896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4DE8F874A57D40BE181F274FFEEB68" ma:contentTypeVersion="0" ma:contentTypeDescription="Create a new document." ma:contentTypeScope="" ma:versionID="308c419822eca16213fccab147bd08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9C9F4C-0F1C-4743-BD84-BFA3E1A80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0A66D2-D549-4A1D-988B-7AA6D122F8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226498-ED1E-45D6-B445-B5C935F92871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PPT_template_wide_16-9</Template>
  <TotalTime>275</TotalTime>
  <Words>352</Words>
  <Application>Microsoft Office PowerPoint</Application>
  <PresentationFormat>Widescreen</PresentationFormat>
  <Paragraphs>110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Symbol</vt:lpstr>
      <vt:lpstr>Office Theme</vt:lpstr>
      <vt:lpstr>7 HABITS OF HIGHLY EFFECTIVE PEOPLE</vt:lpstr>
      <vt:lpstr>PowerPoint Presentation</vt:lpstr>
      <vt:lpstr>AGENDA </vt:lpstr>
      <vt:lpstr>MATURITY CONTINUUM </vt:lpstr>
      <vt:lpstr>1. BE PROACTIVE </vt:lpstr>
      <vt:lpstr>PowerPoint Presentation</vt:lpstr>
      <vt:lpstr> </vt:lpstr>
      <vt:lpstr> </vt:lpstr>
      <vt:lpstr>PowerPoint Presentation</vt:lpstr>
      <vt:lpstr>CIRCLE OF INFLUENCE </vt:lpstr>
      <vt:lpstr>2. BEGIN WITH THE END IN MIND </vt:lpstr>
      <vt:lpstr>BEGIN WITH THE END IN MIND</vt:lpstr>
      <vt:lpstr>3. PUT FIRST THINGS FIRST </vt:lpstr>
      <vt:lpstr>PowerPoint Presentation</vt:lpstr>
      <vt:lpstr>MANAGEMENT MATRIX </vt:lpstr>
      <vt:lpstr>BECOMING A QUADRANT II SELF-MANAGER </vt:lpstr>
      <vt:lpstr>THINK WIN-WIN </vt:lpstr>
      <vt:lpstr>PowerPoint Presentation</vt:lpstr>
      <vt:lpstr>5. SEEK FIRST TO UNDERSTAND AND THEN TO BE       UNDERSTOOD</vt:lpstr>
      <vt:lpstr>PowerPoint Presentation</vt:lpstr>
      <vt:lpstr>6. SYNERGY </vt:lpstr>
      <vt:lpstr>7. SHARPEN THE SAW</vt:lpstr>
      <vt:lpstr>7 HABITS OF HIGHLY EFFECTIVE PEOPLE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Habits of highly effective people</dc:title>
  <dc:creator>Sergiu Ursachi</dc:creator>
  <cp:lastModifiedBy>Marin Efros</cp:lastModifiedBy>
  <cp:revision>19</cp:revision>
  <dcterms:created xsi:type="dcterms:W3CDTF">2016-02-09T08:06:02Z</dcterms:created>
  <dcterms:modified xsi:type="dcterms:W3CDTF">2016-02-09T14:32:58Z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0x010100B74DE8F874A57D40BE181F274FFEEB68</vt:lpwstr>
  </property>
</Properties>
</file>